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7" r:id="rId4"/>
  </p:sldIdLst>
  <p:sldSz cx="7556500" cy="10693400"/>
  <p:notesSz cx="6858000" cy="9144000"/>
  <p:embeddedFontLst>
    <p:embeddedFont>
      <p:font typeface="Oswald Bold" panose="020B0604020202020204" charset="0"/>
      <p:regular r:id="rId5"/>
    </p:embeddedFont>
    <p:embeddedFont>
      <p:font typeface="Inter" panose="020B0604020202020204" charset="0"/>
      <p:regular r:id="rId6"/>
    </p:embeddedFont>
    <p:embeddedFont>
      <p:font typeface="Inter Bold" panose="020B0604020202020204" charset="0"/>
      <p:regular r:id="rId7"/>
    </p:embeddedFont>
    <p:embeddedFont>
      <p:font typeface="Inter Bold Italic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46195" y="4423441"/>
            <a:ext cx="6502654" cy="922559"/>
            <a:chOff x="0" y="0"/>
            <a:chExt cx="2330404" cy="330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0404" cy="330624"/>
            </a:xfrm>
            <a:custGeom>
              <a:avLst/>
              <a:gdLst/>
              <a:ahLst/>
              <a:cxnLst/>
              <a:rect l="l" t="t" r="r" b="b"/>
              <a:pathLst>
                <a:path w="2330404" h="330624">
                  <a:moveTo>
                    <a:pt x="0" y="0"/>
                  </a:moveTo>
                  <a:lnTo>
                    <a:pt x="2330404" y="0"/>
                  </a:lnTo>
                  <a:lnTo>
                    <a:pt x="2330404" y="330624"/>
                  </a:lnTo>
                  <a:lnTo>
                    <a:pt x="0" y="330624"/>
                  </a:lnTo>
                  <a:close/>
                </a:path>
              </a:pathLst>
            </a:custGeom>
            <a:gradFill rotWithShape="1">
              <a:gsLst>
                <a:gs pos="0">
                  <a:srgbClr val="EBCD6D">
                    <a:alpha val="100000"/>
                  </a:srgbClr>
                </a:gs>
                <a:gs pos="50000">
                  <a:srgbClr val="DFB142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30404" cy="3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54708" y="3610900"/>
            <a:ext cx="6980296" cy="6044622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gradFill rotWithShape="1">
              <a:gsLst>
                <a:gs pos="0">
                  <a:srgbClr val="FAE490">
                    <a:alpha val="100000"/>
                  </a:srgbClr>
                </a:gs>
                <a:gs pos="50000">
                  <a:srgbClr val="B88D26">
                    <a:alpha val="100000"/>
                  </a:srgbClr>
                </a:gs>
                <a:gs pos="100000">
                  <a:srgbClr val="DFB142">
                    <a:alpha val="100000"/>
                  </a:srgbClr>
                </a:gs>
              </a:gsLst>
              <a:lin ang="27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3838764" y="3856880"/>
            <a:ext cx="6412184" cy="5552662"/>
            <a:chOff x="0" y="0"/>
            <a:chExt cx="4282440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2529" r="-7599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-216930" y="6633211"/>
            <a:ext cx="7873856" cy="5531384"/>
          </a:xfrm>
          <a:custGeom>
            <a:avLst/>
            <a:gdLst/>
            <a:ahLst/>
            <a:cxnLst/>
            <a:rect l="l" t="t" r="r" b="b"/>
            <a:pathLst>
              <a:path w="7873856" h="5531384">
                <a:moveTo>
                  <a:pt x="0" y="0"/>
                </a:moveTo>
                <a:lnTo>
                  <a:pt x="7873856" y="0"/>
                </a:lnTo>
                <a:lnTo>
                  <a:pt x="7873856" y="5531383"/>
                </a:lnTo>
                <a:lnTo>
                  <a:pt x="0" y="5531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 flipV="1">
            <a:off x="388213" y="2191047"/>
            <a:ext cx="0" cy="716300"/>
          </a:xfrm>
          <a:prstGeom prst="line">
            <a:avLst/>
          </a:prstGeom>
          <a:ln w="66675" cap="flat">
            <a:solidFill>
              <a:srgbClr val="0C56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5639981" y="8018143"/>
            <a:ext cx="1351650" cy="116157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 flipV="1">
            <a:off x="4246148" y="-1312360"/>
            <a:ext cx="6048000" cy="5133240"/>
          </a:xfrm>
          <a:custGeom>
            <a:avLst/>
            <a:gdLst/>
            <a:ahLst/>
            <a:cxnLst/>
            <a:rect l="l" t="t" r="r" b="b"/>
            <a:pathLst>
              <a:path w="6048000" h="5133240">
                <a:moveTo>
                  <a:pt x="6048000" y="5133240"/>
                </a:moveTo>
                <a:lnTo>
                  <a:pt x="0" y="5133240"/>
                </a:lnTo>
                <a:lnTo>
                  <a:pt x="0" y="0"/>
                </a:lnTo>
                <a:lnTo>
                  <a:pt x="6048000" y="0"/>
                </a:lnTo>
                <a:lnTo>
                  <a:pt x="6048000" y="513324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795870" y="208140"/>
            <a:ext cx="1264045" cy="1683523"/>
          </a:xfrm>
          <a:custGeom>
            <a:avLst/>
            <a:gdLst/>
            <a:ahLst/>
            <a:cxnLst/>
            <a:rect l="l" t="t" r="r" b="b"/>
            <a:pathLst>
              <a:path w="1264045" h="1683523">
                <a:moveTo>
                  <a:pt x="0" y="0"/>
                </a:moveTo>
                <a:lnTo>
                  <a:pt x="1264045" y="0"/>
                </a:lnTo>
                <a:lnTo>
                  <a:pt x="1264045" y="1683523"/>
                </a:lnTo>
                <a:lnTo>
                  <a:pt x="0" y="1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09501" y="2787876"/>
            <a:ext cx="6420014" cy="95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11"/>
              </a:lnSpc>
            </a:pPr>
            <a:r>
              <a:rPr lang="en-US" sz="6963" spc="-278">
                <a:solidFill>
                  <a:srgbClr val="0C563B"/>
                </a:solidFill>
                <a:cs typeface="Oswald Bold"/>
              </a:rPr>
              <a:t>เยี่ยมบ้านนักเรียน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1717" y="2176578"/>
            <a:ext cx="5456818" cy="436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3"/>
              </a:lnSpc>
            </a:pPr>
            <a:r>
              <a:rPr lang="en-US" sz="3012" spc="-30">
                <a:solidFill>
                  <a:srgbClr val="0C563B"/>
                </a:solidFill>
                <a:cs typeface="Inter Bold Italics"/>
              </a:rPr>
              <a:t>รายงานผลการดำเนินกิจกรรม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4238" y="4662086"/>
            <a:ext cx="3585677" cy="53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45"/>
              </a:lnSpc>
            </a:pPr>
            <a:r>
              <a:rPr lang="en-US" sz="3421" spc="-34">
                <a:solidFill>
                  <a:srgbClr val="000000"/>
                </a:solidFill>
                <a:latin typeface="Inter Bold Italics"/>
                <a:cs typeface="Inter Bold Italics"/>
              </a:rPr>
              <a:t>ปีการศึกษา 2567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623" y="7967645"/>
            <a:ext cx="4681749" cy="192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398" spc="-23" dirty="0" err="1">
                <a:solidFill>
                  <a:srgbClr val="FFFFFF"/>
                </a:solidFill>
                <a:cs typeface="Inter"/>
              </a:rPr>
              <a:t>ครูที่ปรึกษา</a:t>
            </a: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algn="l">
              <a:lnSpc>
                <a:spcPts val="3045"/>
              </a:lnSpc>
            </a:pP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algn="l">
              <a:lnSpc>
                <a:spcPts val="3045"/>
              </a:lnSpc>
            </a:pP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algn="l">
              <a:lnSpc>
                <a:spcPts val="3045"/>
              </a:lnSpc>
            </a:pP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marL="0" lvl="0" indent="0" algn="l">
              <a:lnSpc>
                <a:spcPts val="3045"/>
              </a:lnSpc>
            </a:pPr>
            <a:r>
              <a:rPr lang="en-US" sz="2398" spc="-23" dirty="0" err="1">
                <a:solidFill>
                  <a:srgbClr val="FFFFFF"/>
                </a:solidFill>
                <a:latin typeface="Inter"/>
                <a:cs typeface="Inter"/>
              </a:rPr>
              <a:t>ระดับชั้นมัธยมศึกษาปีที่</a:t>
            </a:r>
            <a:r>
              <a:rPr lang="en-US" sz="2398" spc="-23" dirty="0">
                <a:solidFill>
                  <a:srgbClr val="FFFFFF"/>
                </a:solidFill>
                <a:latin typeface="Inter"/>
                <a:cs typeface="Inter"/>
              </a:rPr>
              <a:t> </a:t>
            </a:r>
            <a:r>
              <a:rPr lang="en-US" sz="2398" spc="-23" dirty="0" smtClean="0">
                <a:solidFill>
                  <a:srgbClr val="FFFFFF"/>
                </a:solidFill>
                <a:latin typeface="Inter"/>
                <a:cs typeface="Inter"/>
              </a:rPr>
              <a:t>……..</a:t>
            </a:r>
            <a:endParaRPr lang="en-US" sz="2398" spc="-23" dirty="0">
              <a:solidFill>
                <a:srgbClr val="FFFFFF"/>
              </a:solidFill>
              <a:latin typeface="Inter"/>
              <a:cs typeface="Inte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9400" y="8490764"/>
            <a:ext cx="3158493" cy="114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398" spc="-23" dirty="0" err="1" smtClean="0">
                <a:solidFill>
                  <a:srgbClr val="EAD274"/>
                </a:solidFill>
                <a:cs typeface="Inter Bold"/>
              </a:rPr>
              <a:t>คุณครู</a:t>
            </a:r>
            <a:r>
              <a:rPr lang="en-US" sz="2398" spc="-23" dirty="0" smtClean="0">
                <a:solidFill>
                  <a:srgbClr val="EAD274"/>
                </a:solidFill>
                <a:cs typeface="Inter Bold"/>
              </a:rPr>
              <a:t>………………………..</a:t>
            </a:r>
            <a:endParaRPr lang="en-US" sz="2398" spc="-23" dirty="0">
              <a:solidFill>
                <a:srgbClr val="EAD274"/>
              </a:solidFill>
              <a:cs typeface="Inter Bold"/>
            </a:endParaRPr>
          </a:p>
          <a:p>
            <a:pPr algn="l">
              <a:lnSpc>
                <a:spcPts val="3045"/>
              </a:lnSpc>
            </a:pPr>
            <a:r>
              <a:rPr lang="en-US" sz="2398" spc="-23" dirty="0" err="1" smtClean="0">
                <a:solidFill>
                  <a:srgbClr val="EAD274"/>
                </a:solidFill>
                <a:cs typeface="Inter Bold"/>
              </a:rPr>
              <a:t>คุณครู</a:t>
            </a:r>
            <a:r>
              <a:rPr lang="en-US" sz="2398" spc="-23" dirty="0" smtClean="0">
                <a:solidFill>
                  <a:srgbClr val="EAD274"/>
                </a:solidFill>
                <a:cs typeface="Inter Bold"/>
              </a:rPr>
              <a:t>…………………………….</a:t>
            </a:r>
            <a:endParaRPr lang="en-US" sz="2398" spc="-23" dirty="0">
              <a:solidFill>
                <a:srgbClr val="EAD274"/>
              </a:solidFill>
              <a:cs typeface="Inter Bold"/>
            </a:endParaRPr>
          </a:p>
          <a:p>
            <a:pPr marL="0" lvl="0" indent="0" algn="l">
              <a:lnSpc>
                <a:spcPts val="3045"/>
              </a:lnSpc>
            </a:pPr>
            <a:endParaRPr lang="en-US" sz="2398" spc="-23" dirty="0">
              <a:solidFill>
                <a:srgbClr val="EAD274"/>
              </a:solidFill>
              <a:cs typeface="Inte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46195" y="4423441"/>
            <a:ext cx="6502654" cy="922559"/>
            <a:chOff x="0" y="0"/>
            <a:chExt cx="2330404" cy="330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0404" cy="330624"/>
            </a:xfrm>
            <a:custGeom>
              <a:avLst/>
              <a:gdLst/>
              <a:ahLst/>
              <a:cxnLst/>
              <a:rect l="l" t="t" r="r" b="b"/>
              <a:pathLst>
                <a:path w="2330404" h="330624">
                  <a:moveTo>
                    <a:pt x="0" y="0"/>
                  </a:moveTo>
                  <a:lnTo>
                    <a:pt x="2330404" y="0"/>
                  </a:lnTo>
                  <a:lnTo>
                    <a:pt x="2330404" y="330624"/>
                  </a:lnTo>
                  <a:lnTo>
                    <a:pt x="0" y="330624"/>
                  </a:lnTo>
                  <a:close/>
                </a:path>
              </a:pathLst>
            </a:custGeom>
            <a:gradFill rotWithShape="1">
              <a:gsLst>
                <a:gs pos="0">
                  <a:srgbClr val="EBCD6D">
                    <a:alpha val="100000"/>
                  </a:srgbClr>
                </a:gs>
                <a:gs pos="50000">
                  <a:srgbClr val="DFB142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30404" cy="359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54708" y="3610900"/>
            <a:ext cx="6980296" cy="6044622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gradFill rotWithShape="1">
              <a:gsLst>
                <a:gs pos="0">
                  <a:srgbClr val="FAE490">
                    <a:alpha val="100000"/>
                  </a:srgbClr>
                </a:gs>
                <a:gs pos="50000">
                  <a:srgbClr val="B88D26">
                    <a:alpha val="100000"/>
                  </a:srgbClr>
                </a:gs>
                <a:gs pos="100000">
                  <a:srgbClr val="DFB142">
                    <a:alpha val="100000"/>
                  </a:srgbClr>
                </a:gs>
              </a:gsLst>
              <a:lin ang="27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3838764" y="3856880"/>
            <a:ext cx="6412184" cy="5552662"/>
            <a:chOff x="0" y="0"/>
            <a:chExt cx="4282440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2529" r="-7599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-216930" y="6633211"/>
            <a:ext cx="7873856" cy="5531384"/>
          </a:xfrm>
          <a:custGeom>
            <a:avLst/>
            <a:gdLst/>
            <a:ahLst/>
            <a:cxnLst/>
            <a:rect l="l" t="t" r="r" b="b"/>
            <a:pathLst>
              <a:path w="7873856" h="5531384">
                <a:moveTo>
                  <a:pt x="0" y="0"/>
                </a:moveTo>
                <a:lnTo>
                  <a:pt x="7873856" y="0"/>
                </a:lnTo>
                <a:lnTo>
                  <a:pt x="7873856" y="5531383"/>
                </a:lnTo>
                <a:lnTo>
                  <a:pt x="0" y="5531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 flipV="1">
            <a:off x="302737" y="2191047"/>
            <a:ext cx="0" cy="716300"/>
          </a:xfrm>
          <a:prstGeom prst="line">
            <a:avLst/>
          </a:prstGeom>
          <a:ln w="66675" cap="flat">
            <a:solidFill>
              <a:srgbClr val="0C56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5639981" y="8018143"/>
            <a:ext cx="1351650" cy="116157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 flipV="1">
            <a:off x="4246148" y="-1312360"/>
            <a:ext cx="6048000" cy="5133240"/>
          </a:xfrm>
          <a:custGeom>
            <a:avLst/>
            <a:gdLst/>
            <a:ahLst/>
            <a:cxnLst/>
            <a:rect l="l" t="t" r="r" b="b"/>
            <a:pathLst>
              <a:path w="6048000" h="5133240">
                <a:moveTo>
                  <a:pt x="6048000" y="5133240"/>
                </a:moveTo>
                <a:lnTo>
                  <a:pt x="0" y="5133240"/>
                </a:lnTo>
                <a:lnTo>
                  <a:pt x="0" y="0"/>
                </a:lnTo>
                <a:lnTo>
                  <a:pt x="6048000" y="0"/>
                </a:lnTo>
                <a:lnTo>
                  <a:pt x="6048000" y="513324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795870" y="208140"/>
            <a:ext cx="1264045" cy="1683523"/>
          </a:xfrm>
          <a:custGeom>
            <a:avLst/>
            <a:gdLst/>
            <a:ahLst/>
            <a:cxnLst/>
            <a:rect l="l" t="t" r="r" b="b"/>
            <a:pathLst>
              <a:path w="1264045" h="1683523">
                <a:moveTo>
                  <a:pt x="0" y="0"/>
                </a:moveTo>
                <a:lnTo>
                  <a:pt x="1264045" y="0"/>
                </a:lnTo>
                <a:lnTo>
                  <a:pt x="1264045" y="1683523"/>
                </a:lnTo>
                <a:lnTo>
                  <a:pt x="0" y="1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09501" y="2191047"/>
            <a:ext cx="6860647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6"/>
              </a:lnSpc>
            </a:pPr>
            <a:r>
              <a:rPr lang="en-US" sz="5463" spc="-218">
                <a:solidFill>
                  <a:srgbClr val="0C563B"/>
                </a:solidFill>
                <a:latin typeface="Oswald Bold"/>
                <a:cs typeface="Oswald Bold"/>
              </a:rPr>
              <a:t>การคัดกรองสุขภาพจิตเด็กวัยเรียน (SDQ)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4238" y="1982395"/>
            <a:ext cx="5456818" cy="436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3"/>
              </a:lnSpc>
            </a:pPr>
            <a:r>
              <a:rPr lang="en-US" sz="3012" spc="-30">
                <a:solidFill>
                  <a:srgbClr val="B68D40"/>
                </a:solidFill>
                <a:cs typeface="Inter Bold Italics"/>
              </a:rPr>
              <a:t>รายงานผลการดำเนินกิจกรรม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4238" y="4662086"/>
            <a:ext cx="3585677" cy="53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45"/>
              </a:lnSpc>
            </a:pPr>
            <a:r>
              <a:rPr lang="en-US" sz="3421" spc="-34">
                <a:solidFill>
                  <a:srgbClr val="000000"/>
                </a:solidFill>
                <a:latin typeface="Inter Bold Italics"/>
                <a:cs typeface="Inter Bold Italics"/>
              </a:rPr>
              <a:t>ปีการศึกษา 2567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5081" y="7908225"/>
            <a:ext cx="4681749" cy="192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398" spc="-23" dirty="0" err="1">
                <a:solidFill>
                  <a:srgbClr val="FFFFFF"/>
                </a:solidFill>
                <a:cs typeface="Inter"/>
              </a:rPr>
              <a:t>ครูที่ปรึกษา</a:t>
            </a: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algn="l">
              <a:lnSpc>
                <a:spcPts val="3045"/>
              </a:lnSpc>
            </a:pP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algn="l">
              <a:lnSpc>
                <a:spcPts val="3045"/>
              </a:lnSpc>
            </a:pP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algn="l">
              <a:lnSpc>
                <a:spcPts val="3045"/>
              </a:lnSpc>
            </a:pPr>
            <a:endParaRPr lang="en-US" sz="2398" spc="-23" dirty="0">
              <a:solidFill>
                <a:srgbClr val="FFFFFF"/>
              </a:solidFill>
              <a:cs typeface="Inter"/>
            </a:endParaRPr>
          </a:p>
          <a:p>
            <a:pPr marL="0" lvl="0" indent="0" algn="l">
              <a:lnSpc>
                <a:spcPts val="3045"/>
              </a:lnSpc>
            </a:pPr>
            <a:r>
              <a:rPr lang="en-US" sz="2398" spc="-23" dirty="0" err="1">
                <a:solidFill>
                  <a:srgbClr val="FFFFFF"/>
                </a:solidFill>
                <a:latin typeface="Inter"/>
                <a:cs typeface="Inter"/>
              </a:rPr>
              <a:t>ระดับชั้นมัธยมศึกษาปีที่</a:t>
            </a:r>
            <a:r>
              <a:rPr lang="en-US" sz="2398" spc="-23" dirty="0">
                <a:solidFill>
                  <a:srgbClr val="FFFFFF"/>
                </a:solidFill>
                <a:latin typeface="Inter"/>
                <a:cs typeface="Inter"/>
              </a:rPr>
              <a:t> </a:t>
            </a:r>
            <a:r>
              <a:rPr lang="en-US" sz="2398" spc="-23" dirty="0" smtClean="0">
                <a:solidFill>
                  <a:srgbClr val="FFFFFF"/>
                </a:solidFill>
                <a:latin typeface="Inter"/>
                <a:cs typeface="Inter"/>
              </a:rPr>
              <a:t>…………..</a:t>
            </a:r>
            <a:endParaRPr lang="en-US" sz="2398" spc="-23" dirty="0">
              <a:solidFill>
                <a:srgbClr val="FFFFFF"/>
              </a:solidFill>
              <a:latin typeface="Inter"/>
              <a:cs typeface="Inte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9400" y="8490764"/>
            <a:ext cx="315849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398" spc="-23" dirty="0" err="1" smtClean="0">
                <a:solidFill>
                  <a:srgbClr val="EAD274"/>
                </a:solidFill>
                <a:cs typeface="Inter Bold"/>
              </a:rPr>
              <a:t>คุณครู</a:t>
            </a:r>
            <a:r>
              <a:rPr lang="en-US" sz="2398" spc="-23" dirty="0" smtClean="0">
                <a:solidFill>
                  <a:srgbClr val="EAD274"/>
                </a:solidFill>
                <a:cs typeface="Inter Bold"/>
              </a:rPr>
              <a:t>…………………………..</a:t>
            </a:r>
            <a:endParaRPr lang="en-US" sz="2398" spc="-23" dirty="0">
              <a:solidFill>
                <a:srgbClr val="EAD274"/>
              </a:solidFill>
              <a:cs typeface="Inter Bold"/>
            </a:endParaRPr>
          </a:p>
          <a:p>
            <a:pPr algn="l">
              <a:lnSpc>
                <a:spcPts val="3045"/>
              </a:lnSpc>
            </a:pPr>
            <a:r>
              <a:rPr lang="en-US" sz="2398" spc="-23" dirty="0" err="1" smtClean="0">
                <a:solidFill>
                  <a:srgbClr val="EAD274"/>
                </a:solidFill>
                <a:cs typeface="Inter Bold"/>
              </a:rPr>
              <a:t>คุณครู</a:t>
            </a:r>
            <a:r>
              <a:rPr lang="en-US" sz="2398" spc="-23" dirty="0" smtClean="0">
                <a:solidFill>
                  <a:srgbClr val="EAD274"/>
                </a:solidFill>
                <a:cs typeface="Inter Bold"/>
              </a:rPr>
              <a:t>…………………………..</a:t>
            </a:r>
            <a:endParaRPr lang="en-US" sz="2398" spc="-23" dirty="0">
              <a:solidFill>
                <a:srgbClr val="EAD274"/>
              </a:solidFill>
              <a:cs typeface="Inter Bold"/>
            </a:endParaRPr>
          </a:p>
          <a:p>
            <a:pPr marL="0" lvl="0" indent="0" algn="l">
              <a:lnSpc>
                <a:spcPts val="3045"/>
              </a:lnSpc>
            </a:pPr>
            <a:endParaRPr lang="en-US" sz="2398" spc="-23" dirty="0">
              <a:solidFill>
                <a:srgbClr val="EAD274"/>
              </a:solidFill>
              <a:cs typeface="Inter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4238" y="3866405"/>
            <a:ext cx="5456818" cy="2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</a:pPr>
            <a:r>
              <a:rPr lang="en-US" sz="1912" spc="-19">
                <a:solidFill>
                  <a:srgbClr val="0C563B"/>
                </a:solidFill>
                <a:latin typeface="Inter Bold Italics"/>
              </a:rPr>
              <a:t>Strengths and Difficulties Questionnaire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3852" y="2566620"/>
            <a:ext cx="6980296" cy="6044622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gradFill rotWithShape="1">
              <a:gsLst>
                <a:gs pos="0">
                  <a:srgbClr val="FAE490">
                    <a:alpha val="100000"/>
                  </a:srgbClr>
                </a:gs>
                <a:gs pos="50000">
                  <a:srgbClr val="B88D26">
                    <a:alpha val="100000"/>
                  </a:srgbClr>
                </a:gs>
                <a:gs pos="100000">
                  <a:srgbClr val="DFB142">
                    <a:alpha val="100000"/>
                  </a:srgbClr>
                </a:gs>
              </a:gsLst>
              <a:lin ang="2700000"/>
            </a:gra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/>
          <p:cNvSpPr/>
          <p:nvPr/>
        </p:nvSpPr>
        <p:spPr>
          <a:xfrm>
            <a:off x="273050" y="5892384"/>
            <a:ext cx="7672876" cy="5390195"/>
          </a:xfrm>
          <a:custGeom>
            <a:avLst/>
            <a:gdLst/>
            <a:ahLst/>
            <a:cxnLst/>
            <a:rect l="l" t="t" r="r" b="b"/>
            <a:pathLst>
              <a:path w="7672876" h="5390195">
                <a:moveTo>
                  <a:pt x="0" y="0"/>
                </a:moveTo>
                <a:lnTo>
                  <a:pt x="7672876" y="0"/>
                </a:lnTo>
                <a:lnTo>
                  <a:pt x="7672876" y="5390196"/>
                </a:lnTo>
                <a:lnTo>
                  <a:pt x="0" y="5390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624261" y="8030455"/>
            <a:ext cx="1351650" cy="1161574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2205195" y="-2865297"/>
            <a:ext cx="6048000" cy="5133240"/>
          </a:xfrm>
          <a:custGeom>
            <a:avLst/>
            <a:gdLst/>
            <a:ahLst/>
            <a:cxnLst/>
            <a:rect l="l" t="t" r="r" b="b"/>
            <a:pathLst>
              <a:path w="6048000" h="5133240">
                <a:moveTo>
                  <a:pt x="6048000" y="5133240"/>
                </a:moveTo>
                <a:lnTo>
                  <a:pt x="0" y="5133240"/>
                </a:lnTo>
                <a:lnTo>
                  <a:pt x="0" y="0"/>
                </a:lnTo>
                <a:lnTo>
                  <a:pt x="6048000" y="0"/>
                </a:lnTo>
                <a:lnTo>
                  <a:pt x="6048000" y="513324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0" y="6646344"/>
            <a:ext cx="5124999" cy="4659995"/>
            <a:chOff x="0" y="0"/>
            <a:chExt cx="6071453" cy="55205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71453" cy="5520575"/>
            </a:xfrm>
            <a:custGeom>
              <a:avLst/>
              <a:gdLst/>
              <a:ahLst/>
              <a:cxnLst/>
              <a:rect l="l" t="t" r="r" b="b"/>
              <a:pathLst>
                <a:path w="6071453" h="5520575">
                  <a:moveTo>
                    <a:pt x="1666420" y="3337904"/>
                  </a:moveTo>
                  <a:lnTo>
                    <a:pt x="4930409" y="3337904"/>
                  </a:lnTo>
                  <a:lnTo>
                    <a:pt x="6071453" y="5520575"/>
                  </a:lnTo>
                  <a:lnTo>
                    <a:pt x="0" y="5520575"/>
                  </a:lnTo>
                  <a:lnTo>
                    <a:pt x="0" y="0"/>
                  </a:lnTo>
                  <a:lnTo>
                    <a:pt x="3185440" y="0"/>
                  </a:lnTo>
                  <a:lnTo>
                    <a:pt x="4326484" y="2182672"/>
                  </a:lnTo>
                  <a:lnTo>
                    <a:pt x="2333393" y="2182672"/>
                  </a:lnTo>
                  <a:lnTo>
                    <a:pt x="1666420" y="3337904"/>
                  </a:lnTo>
                  <a:close/>
                </a:path>
              </a:pathLst>
            </a:custGeom>
            <a:solidFill>
              <a:srgbClr val="F1955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071453" cy="5520575"/>
            </a:xfrm>
            <a:custGeom>
              <a:avLst/>
              <a:gdLst/>
              <a:ahLst/>
              <a:cxnLst/>
              <a:rect l="l" t="t" r="r" b="b"/>
              <a:pathLst>
                <a:path w="6071453" h="5520575">
                  <a:moveTo>
                    <a:pt x="1666420" y="3337904"/>
                  </a:moveTo>
                  <a:lnTo>
                    <a:pt x="4930409" y="3337904"/>
                  </a:lnTo>
                  <a:lnTo>
                    <a:pt x="6071453" y="5520575"/>
                  </a:lnTo>
                  <a:lnTo>
                    <a:pt x="0" y="5520575"/>
                  </a:lnTo>
                  <a:lnTo>
                    <a:pt x="0" y="0"/>
                  </a:lnTo>
                  <a:lnTo>
                    <a:pt x="3185440" y="0"/>
                  </a:lnTo>
                  <a:lnTo>
                    <a:pt x="4326484" y="2182672"/>
                  </a:lnTo>
                  <a:lnTo>
                    <a:pt x="2333393" y="2182672"/>
                  </a:lnTo>
                  <a:lnTo>
                    <a:pt x="1666420" y="3337904"/>
                  </a:lnTo>
                  <a:close/>
                </a:path>
              </a:pathLst>
            </a:custGeom>
            <a:blipFill>
              <a:blip r:embed="rId4"/>
              <a:stretch>
                <a:fillRect l="-18319" r="-18319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58850" y="9766300"/>
            <a:ext cx="6826250" cy="126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4"/>
              </a:lnSpc>
            </a:pPr>
            <a:r>
              <a:rPr lang="en-US" sz="2941" spc="-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nter Bold Italics"/>
              </a:rPr>
              <a:t>งานระบบการดูแลช่วยเหลือนักเรียน</a:t>
            </a:r>
            <a:endParaRPr lang="en-US" sz="2941" spc="-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nter Bold Italics"/>
            </a:endParaRPr>
          </a:p>
          <a:p>
            <a:pPr algn="ctr">
              <a:lnSpc>
                <a:spcPts val="3324"/>
              </a:lnSpc>
            </a:pPr>
            <a:r>
              <a:rPr lang="en-US" sz="2941" spc="-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nter Bold Italics"/>
              </a:rPr>
              <a:t>กลุ่มบริหารงานกิจการนักเรียน</a:t>
            </a:r>
            <a:endParaRPr lang="en-US" sz="2941" spc="-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nter Bold Italics"/>
            </a:endParaRPr>
          </a:p>
          <a:p>
            <a:pPr marL="0" lvl="0" indent="0" algn="ctr">
              <a:lnSpc>
                <a:spcPts val="3324"/>
              </a:lnSpc>
            </a:pPr>
            <a:r>
              <a:rPr lang="en-US" sz="2941" spc="-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nter Bold Italics"/>
              </a:rPr>
              <a:t>โรงเรียนกัลยาณีศรีธรรมราช</a:t>
            </a:r>
            <a:endParaRPr lang="en-US" sz="2941" spc="-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nter 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108</Words>
  <Application>Microsoft Office PowerPoint</Application>
  <PresentationFormat>กำหนดเอง</PresentationFormat>
  <Paragraphs>24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0" baseType="lpstr">
      <vt:lpstr>Oswald Bold</vt:lpstr>
      <vt:lpstr>Inter</vt:lpstr>
      <vt:lpstr>Inter Bold</vt:lpstr>
      <vt:lpstr>Inter Bold Italics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ปกเยี่ยมบ้าน sdq</dc:title>
  <cp:lastModifiedBy>Kavisara</cp:lastModifiedBy>
  <cp:revision>4</cp:revision>
  <dcterms:created xsi:type="dcterms:W3CDTF">2006-08-16T00:00:00Z</dcterms:created>
  <dcterms:modified xsi:type="dcterms:W3CDTF">2024-06-21T07:17:34Z</dcterms:modified>
  <dc:identifier>DAGIeg0JWfg</dc:identifier>
</cp:coreProperties>
</file>